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75" r:id="rId4"/>
    <p:sldId id="257" r:id="rId5"/>
    <p:sldId id="262" r:id="rId6"/>
    <p:sldId id="263" r:id="rId7"/>
    <p:sldId id="266" r:id="rId8"/>
    <p:sldId id="265" r:id="rId9"/>
    <p:sldId id="264" r:id="rId10"/>
    <p:sldId id="267" r:id="rId11"/>
    <p:sldId id="268" r:id="rId12"/>
    <p:sldId id="269" r:id="rId13"/>
    <p:sldId id="276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B5710-E597-44A4-841F-15D3F4CDEC0A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34F0E-920F-4A61-84BB-ECD3626802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76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47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2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8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6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2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2416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Tiger blinke">
            <a:extLst>
              <a:ext uri="{FF2B5EF4-FFF2-40B4-BE49-F238E27FC236}">
                <a16:creationId xmlns:a16="http://schemas.microsoft.com/office/drawing/2014/main" id="{FD2929C7-D094-3760-B1C7-3E70A7209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  <a:lum bright="-20000" contrast="-40000"/>
          </a:blip>
          <a:srcRect t="229" r="1" b="6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FD2EFB-E955-39C8-9E5D-8D55C4255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3511393"/>
          </a:xfrm>
        </p:spPr>
        <p:txBody>
          <a:bodyPr>
            <a:normAutofit/>
          </a:bodyPr>
          <a:lstStyle/>
          <a:p>
            <a:r>
              <a:rPr lang="de-DE" sz="7500" dirty="0">
                <a:solidFill>
                  <a:srgbClr val="FFFFFF"/>
                </a:solidFill>
              </a:rPr>
              <a:t>City Zoo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2B58FA-01C5-F73E-552D-1710CC898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134445"/>
            <a:ext cx="4500561" cy="132024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Umbau in eine digitale Zukunft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27D35DB4-5A4F-A12F-57A6-778CB4E85270}"/>
              </a:ext>
            </a:extLst>
          </p:cNvPr>
          <p:cNvSpPr txBox="1">
            <a:spLocks/>
          </p:cNvSpPr>
          <p:nvPr/>
        </p:nvSpPr>
        <p:spPr>
          <a:xfrm>
            <a:off x="9689491" y="6077751"/>
            <a:ext cx="4500561" cy="1320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cap="none" dirty="0">
                <a:solidFill>
                  <a:srgbClr val="FFFFFF"/>
                </a:solidFill>
              </a:rPr>
              <a:t>Von MÜLLER AG</a:t>
            </a:r>
          </a:p>
        </p:txBody>
      </p:sp>
    </p:spTree>
    <p:extLst>
      <p:ext uri="{BB962C8B-B14F-4D97-AF65-F5344CB8AC3E}">
        <p14:creationId xmlns:p14="http://schemas.microsoft.com/office/powerpoint/2010/main" val="20868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Datenbank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112885"/>
            <a:ext cx="11101136" cy="4195839"/>
          </a:xfrm>
        </p:spPr>
        <p:txBody>
          <a:bodyPr/>
          <a:lstStyle/>
          <a:p>
            <a:r>
              <a:rPr lang="de-DE" dirty="0"/>
              <a:t>Prototyp für operative Datenbank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31 Tabellen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16 Referenztabellen</a:t>
            </a:r>
          </a:p>
          <a:p>
            <a:r>
              <a:rPr lang="de-DE" dirty="0"/>
              <a:t>Umsetzung in Microsoft Access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26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Data Dictionary</a:t>
            </a:r>
          </a:p>
        </p:txBody>
      </p:sp>
      <p:pic>
        <p:nvPicPr>
          <p:cNvPr id="5" name="Inhaltsplatzhalter 4" descr="Ein Bild, das Text, Zahl, Reihe, Screenshot enthält.&#10;&#10;Automatisch generierte Beschreibung">
            <a:extLst>
              <a:ext uri="{FF2B5EF4-FFF2-40B4-BE49-F238E27FC236}">
                <a16:creationId xmlns:a16="http://schemas.microsoft.com/office/drawing/2014/main" id="{8ECD329D-DCCC-3597-CF73-49EEAFFD1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4" y="2389240"/>
            <a:ext cx="11219974" cy="3605106"/>
          </a:xfrm>
        </p:spPr>
      </p:pic>
    </p:spTree>
    <p:extLst>
      <p:ext uri="{BB962C8B-B14F-4D97-AF65-F5344CB8AC3E}">
        <p14:creationId xmlns:p14="http://schemas.microsoft.com/office/powerpoint/2010/main" val="101628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 fontScale="90000"/>
          </a:bodyPr>
          <a:lstStyle/>
          <a:p>
            <a:r>
              <a:rPr lang="de-DE" dirty="0"/>
              <a:t>Datawarehouse Model – </a:t>
            </a:r>
            <a:br>
              <a:rPr lang="de-DE" dirty="0"/>
            </a:br>
            <a:r>
              <a:rPr lang="de-DE" dirty="0"/>
              <a:t>Data </a:t>
            </a:r>
            <a:r>
              <a:rPr lang="de-DE" dirty="0" err="1"/>
              <a:t>Vault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32482"/>
            <a:ext cx="11101136" cy="3876242"/>
          </a:xfrm>
        </p:spPr>
        <p:txBody>
          <a:bodyPr/>
          <a:lstStyle/>
          <a:p>
            <a:r>
              <a:rPr lang="de-DE" dirty="0"/>
              <a:t>Agiler Ansatz</a:t>
            </a:r>
          </a:p>
          <a:p>
            <a:r>
              <a:rPr lang="de-DE" dirty="0"/>
              <a:t>Gute Übersicht und Verständlichkeit für </a:t>
            </a:r>
            <a:r>
              <a:rPr lang="de-DE" dirty="0" err="1"/>
              <a:t>exterene</a:t>
            </a:r>
            <a:endParaRPr lang="de-DE" dirty="0"/>
          </a:p>
          <a:p>
            <a:r>
              <a:rPr lang="de-DE" dirty="0"/>
              <a:t>Maximale </a:t>
            </a:r>
            <a:r>
              <a:rPr lang="de-DE" dirty="0" err="1"/>
              <a:t>Historiersierung</a:t>
            </a:r>
            <a:endParaRPr lang="de-DE" dirty="0"/>
          </a:p>
          <a:p>
            <a:r>
              <a:rPr lang="de-DE" dirty="0"/>
              <a:t> Hohe Flexibilität bei Erweiterung</a:t>
            </a:r>
          </a:p>
          <a:p>
            <a:pPr lvl="1"/>
            <a:r>
              <a:rPr lang="de-DE" dirty="0"/>
              <a:t>Neue Satelliten, Hubs, Links einfach implementierbar</a:t>
            </a:r>
          </a:p>
          <a:p>
            <a:r>
              <a:rPr lang="de-DE" dirty="0"/>
              <a:t>Gute Eignung für ETL Prozesse</a:t>
            </a:r>
          </a:p>
        </p:txBody>
      </p:sp>
    </p:spTree>
    <p:extLst>
      <p:ext uri="{BB962C8B-B14F-4D97-AF65-F5344CB8AC3E}">
        <p14:creationId xmlns:p14="http://schemas.microsoft.com/office/powerpoint/2010/main" val="1314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908A973-09B8-68E8-DBEF-08310A301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79" y="185223"/>
            <a:ext cx="10574641" cy="6391815"/>
          </a:xfrm>
        </p:spPr>
      </p:pic>
    </p:spTree>
    <p:extLst>
      <p:ext uri="{BB962C8B-B14F-4D97-AF65-F5344CB8AC3E}">
        <p14:creationId xmlns:p14="http://schemas.microsoft.com/office/powerpoint/2010/main" val="139465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IT Infrastruktur– Data </a:t>
            </a:r>
            <a:r>
              <a:rPr lang="de-DE" dirty="0" err="1"/>
              <a:t>Vault</a:t>
            </a:r>
            <a:endParaRPr lang="de-DE" dirty="0"/>
          </a:p>
        </p:txBody>
      </p:sp>
      <p:pic>
        <p:nvPicPr>
          <p:cNvPr id="9" name="Inhaltsplatzhalter 8" descr="Ein Bild, das Diagramm, Text, Screenshot, Reihe enthält.&#10;&#10;Automatisch generierte Beschreibung">
            <a:extLst>
              <a:ext uri="{FF2B5EF4-FFF2-40B4-BE49-F238E27FC236}">
                <a16:creationId xmlns:a16="http://schemas.microsoft.com/office/drawing/2014/main" id="{36565669-2EB2-1EB3-0613-B47073588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49" y="1465007"/>
            <a:ext cx="9451335" cy="5069860"/>
          </a:xfrm>
        </p:spPr>
      </p:pic>
    </p:spTree>
    <p:extLst>
      <p:ext uri="{BB962C8B-B14F-4D97-AF65-F5344CB8AC3E}">
        <p14:creationId xmlns:p14="http://schemas.microsoft.com/office/powerpoint/2010/main" val="271926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Software und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32482"/>
            <a:ext cx="11101136" cy="3876242"/>
          </a:xfrm>
        </p:spPr>
        <p:txBody>
          <a:bodyPr/>
          <a:lstStyle/>
          <a:p>
            <a:r>
              <a:rPr lang="de-DE" dirty="0"/>
              <a:t>ERM: Plattform auf apps.diagrams.net</a:t>
            </a:r>
          </a:p>
          <a:p>
            <a:r>
              <a:rPr lang="de-DE" dirty="0"/>
              <a:t>Datenbank-Prototyp: MS-Access</a:t>
            </a:r>
          </a:p>
          <a:p>
            <a:r>
              <a:rPr lang="de-DE" dirty="0"/>
              <a:t>Python: Auslesung der Datenbank für Data Dictionary</a:t>
            </a:r>
          </a:p>
          <a:p>
            <a:r>
              <a:rPr lang="de-DE" dirty="0"/>
              <a:t>Excel: Erstellung des </a:t>
            </a:r>
            <a:r>
              <a:rPr lang="de-DE" dirty="0" err="1"/>
              <a:t>Datadictionary</a:t>
            </a:r>
            <a:r>
              <a:rPr lang="de-DE" dirty="0"/>
              <a:t>, Protokolle der Korrekturen in der</a:t>
            </a:r>
          </a:p>
          <a:p>
            <a:r>
              <a:rPr lang="de-DE" dirty="0"/>
              <a:t>Word: Protokollieren der Kundengespräche</a:t>
            </a:r>
          </a:p>
        </p:txBody>
      </p:sp>
    </p:spTree>
    <p:extLst>
      <p:ext uri="{BB962C8B-B14F-4D97-AF65-F5344CB8AC3E}">
        <p14:creationId xmlns:p14="http://schemas.microsoft.com/office/powerpoint/2010/main" val="367035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Dataquality Konzept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32482"/>
            <a:ext cx="11101136" cy="3876242"/>
          </a:xfrm>
        </p:spPr>
        <p:txBody>
          <a:bodyPr/>
          <a:lstStyle/>
          <a:p>
            <a:r>
              <a:rPr lang="de-DE" dirty="0"/>
              <a:t>Kundenanforderungen Prüfen</a:t>
            </a:r>
          </a:p>
          <a:p>
            <a:r>
              <a:rPr lang="de-DE" dirty="0"/>
              <a:t>Dateneingaben vereinfachen</a:t>
            </a:r>
          </a:p>
          <a:p>
            <a:r>
              <a:rPr lang="de-DE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Datenqualität von &gt;97%</a:t>
            </a:r>
          </a:p>
          <a:p>
            <a:r>
              <a:rPr lang="de-DE" dirty="0">
                <a:cs typeface="Calibri" panose="020F0502020204030204" pitchFamily="34" charset="0"/>
              </a:rPr>
              <a:t>Kriterien</a:t>
            </a:r>
          </a:p>
          <a:p>
            <a:pPr lvl="1"/>
            <a:r>
              <a:rPr lang="de-DE" sz="1800" dirty="0">
                <a:effectLst/>
                <a:ea typeface="Calibri" panose="020F0502020204030204" pitchFamily="34" charset="0"/>
              </a:rPr>
              <a:t>Vollständigkeit, Eindeutigkeit, </a:t>
            </a:r>
            <a:r>
              <a:rPr lang="de-DE" sz="1800" b="1" dirty="0">
                <a:effectLst/>
                <a:ea typeface="Calibri" panose="020F0502020204030204" pitchFamily="34" charset="0"/>
              </a:rPr>
              <a:t>Korrektheit</a:t>
            </a:r>
            <a:r>
              <a:rPr lang="de-DE" sz="1800" dirty="0">
                <a:effectLst/>
                <a:ea typeface="Calibri" panose="020F0502020204030204" pitchFamily="34" charset="0"/>
              </a:rPr>
              <a:t>, </a:t>
            </a:r>
            <a:r>
              <a:rPr lang="de-DE" sz="1800" b="1" dirty="0">
                <a:effectLst/>
                <a:ea typeface="Calibri" panose="020F0502020204030204" pitchFamily="34" charset="0"/>
              </a:rPr>
              <a:t>Aktualität</a:t>
            </a:r>
            <a:r>
              <a:rPr lang="de-DE" sz="1800" dirty="0">
                <a:effectLst/>
                <a:ea typeface="Calibri" panose="020F0502020204030204" pitchFamily="34" charset="0"/>
              </a:rPr>
              <a:t>, Genauigkeit, Konsistenz, Redundanzfreiheit, Relevanz, Einheitlichkeit, </a:t>
            </a:r>
            <a:r>
              <a:rPr lang="de-DE" sz="1800" b="1" dirty="0">
                <a:effectLst/>
                <a:ea typeface="Calibri" panose="020F0502020204030204" pitchFamily="34" charset="0"/>
              </a:rPr>
              <a:t>Zuverlässigkeit</a:t>
            </a:r>
            <a:r>
              <a:rPr lang="de-DE" sz="1800" dirty="0">
                <a:effectLst/>
                <a:ea typeface="Calibri" panose="020F0502020204030204" pitchFamily="34" charset="0"/>
              </a:rPr>
              <a:t> und Verständlichkeit</a:t>
            </a:r>
            <a:endParaRPr lang="de-DE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 inhaltlicher Perspektive zwischen folgenden Fehlern unterscheiden: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veraltet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fehlen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unvollständig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falsch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doppelt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Werte </a:t>
            </a:r>
            <a:r>
              <a:rPr lang="de-DE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widersprüchlich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endParaRPr lang="de-DE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4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Dataquality Konzept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32482"/>
            <a:ext cx="11101136" cy="3876242"/>
          </a:xfrm>
        </p:spPr>
        <p:txBody>
          <a:bodyPr/>
          <a:lstStyle/>
          <a:p>
            <a:r>
              <a:rPr lang="de-DE" dirty="0">
                <a:ea typeface="Calibri" panose="020F0502020204030204" pitchFamily="34" charset="0"/>
              </a:rPr>
              <a:t>Maximale Vermeidung von Leereinträgen durch Eingabezwang </a:t>
            </a:r>
          </a:p>
          <a:p>
            <a:r>
              <a:rPr lang="de-DE" dirty="0">
                <a:ea typeface="Calibri" panose="020F0502020204030204" pitchFamily="34" charset="0"/>
              </a:rPr>
              <a:t>Unterscheidung zwischen kritischen und optionalen Eingaben</a:t>
            </a:r>
          </a:p>
          <a:p>
            <a:r>
              <a:rPr lang="de-DE" dirty="0">
                <a:ea typeface="Calibri" panose="020F0502020204030204" pitchFamily="34" charset="0"/>
              </a:rPr>
              <a:t>Statistische Kontrolle für migrierte Daten</a:t>
            </a:r>
          </a:p>
          <a:p>
            <a:r>
              <a:rPr lang="de-DE" dirty="0">
                <a:ea typeface="Calibri" panose="020F0502020204030204" pitchFamily="34" charset="0"/>
              </a:rPr>
              <a:t>Hinterlegte Messeinheiten und „weiche</a:t>
            </a:r>
            <a:r>
              <a:rPr lang="de-DE">
                <a:ea typeface="Calibri" panose="020F0502020204030204" pitchFamily="34" charset="0"/>
              </a:rPr>
              <a:t>“ Wertspannen</a:t>
            </a:r>
          </a:p>
          <a:p>
            <a:endParaRPr lang="de-DE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32482"/>
            <a:ext cx="11101136" cy="3876242"/>
          </a:xfrm>
        </p:spPr>
        <p:txBody>
          <a:bodyPr/>
          <a:lstStyle/>
          <a:p>
            <a:r>
              <a:rPr lang="de-DE" dirty="0"/>
              <a:t>Eingabeinterface für Operativsystem</a:t>
            </a:r>
          </a:p>
          <a:p>
            <a:r>
              <a:rPr lang="de-DE" dirty="0"/>
              <a:t>Nach Datenmigration</a:t>
            </a:r>
          </a:p>
          <a:p>
            <a:pPr lvl="1"/>
            <a:r>
              <a:rPr lang="de-DE" dirty="0"/>
              <a:t>Kritische Eingabefelder </a:t>
            </a:r>
            <a:r>
              <a:rPr lang="de-DE" dirty="0">
                <a:sym typeface="Wingdings" panose="05000000000000000000" pitchFamily="2" charset="2"/>
              </a:rPr>
              <a:t> Eingaben erzwingen</a:t>
            </a:r>
            <a:endParaRPr lang="de-DE" dirty="0"/>
          </a:p>
          <a:p>
            <a:r>
              <a:rPr lang="de-DE" dirty="0"/>
              <a:t>Webshop</a:t>
            </a:r>
          </a:p>
          <a:p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Ausbau</a:t>
            </a:r>
          </a:p>
          <a:p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Virtuelle Führungen</a:t>
            </a:r>
          </a:p>
          <a:p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7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E232736B-60FF-386D-2720-1E4A36620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73119"/>
              </p:ext>
            </p:extLst>
          </p:nvPr>
        </p:nvGraphicFramePr>
        <p:xfrm>
          <a:off x="636994" y="2218764"/>
          <a:ext cx="8363072" cy="3863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81536">
                  <a:extLst>
                    <a:ext uri="{9D8B030D-6E8A-4147-A177-3AD203B41FA5}">
                      <a16:colId xmlns:a16="http://schemas.microsoft.com/office/drawing/2014/main" val="2781246279"/>
                    </a:ext>
                  </a:extLst>
                </a:gridCol>
                <a:gridCol w="4181536">
                  <a:extLst>
                    <a:ext uri="{9D8B030D-6E8A-4147-A177-3AD203B41FA5}">
                      <a16:colId xmlns:a16="http://schemas.microsoft.com/office/drawing/2014/main" val="3069438371"/>
                    </a:ext>
                  </a:extLst>
                </a:gridCol>
              </a:tblGrid>
              <a:tr h="3117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Teilnehmer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Arbeitspaket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1102193"/>
                  </a:ext>
                </a:extLst>
              </a:tr>
              <a:tr h="976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Bartsch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Anforderungsmanagement, Datenmodell Datawarehouse, IT-Architektur, ERM, Data Quality, Data Dictionary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34518"/>
                  </a:ext>
                </a:extLst>
              </a:tr>
              <a:tr h="643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Grapengeter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Anforderungsmanagement, Datenmodell Datawarehouse, ERM, Data Quality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871067"/>
                  </a:ext>
                </a:extLst>
              </a:tr>
              <a:tr h="643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Mehmeti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Anforderungsmanagement, Erstellung des Datenbank-Prototyps, Data Dictionary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475794"/>
                  </a:ext>
                </a:extLst>
              </a:tr>
              <a:tr h="643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Steinle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Anforderungsmanagement, Erstellung des Datenbank-Prototyps, Data Quality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48454"/>
                  </a:ext>
                </a:extLst>
              </a:tr>
              <a:tr h="643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Bezzubov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Anforderungsmanagement, Data Quality, ERM, Datenmodell Datawarehouse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039299"/>
                  </a:ext>
                </a:extLst>
              </a:tr>
            </a:tbl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8EFA6115-2F96-BCB9-BD10-7B773A56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Arbeitsteilung der Gruppe</a:t>
            </a:r>
          </a:p>
        </p:txBody>
      </p:sp>
    </p:spTree>
    <p:extLst>
      <p:ext uri="{BB962C8B-B14F-4D97-AF65-F5344CB8AC3E}">
        <p14:creationId xmlns:p14="http://schemas.microsoft.com/office/powerpoint/2010/main" val="252741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494625"/>
            <a:ext cx="11101136" cy="3994952"/>
          </a:xfrm>
        </p:spPr>
        <p:txBody>
          <a:bodyPr/>
          <a:lstStyle/>
          <a:p>
            <a:r>
              <a:rPr lang="de-DE" dirty="0"/>
              <a:t>Großangelegte Erweiterung des Zoos</a:t>
            </a:r>
          </a:p>
          <a:p>
            <a:pPr lvl="1"/>
            <a:r>
              <a:rPr lang="de-DE" dirty="0"/>
              <a:t>+200 neue Stellen</a:t>
            </a:r>
          </a:p>
          <a:p>
            <a:pPr lvl="1"/>
            <a:r>
              <a:rPr lang="de-DE" dirty="0"/>
              <a:t>neue Gebäude/Gehege/Tiere</a:t>
            </a:r>
          </a:p>
          <a:p>
            <a:pPr lvl="1"/>
            <a:r>
              <a:rPr lang="de-DE" dirty="0"/>
              <a:t>Internationaler Austausch</a:t>
            </a:r>
          </a:p>
          <a:p>
            <a:r>
              <a:rPr lang="de-DE" dirty="0"/>
              <a:t>Neue Zukunftsprojekte ermöglichen</a:t>
            </a:r>
          </a:p>
          <a:p>
            <a:pPr lvl="1"/>
            <a:r>
              <a:rPr lang="de-DE" dirty="0"/>
              <a:t>Webshop</a:t>
            </a:r>
          </a:p>
          <a:p>
            <a:pPr lvl="1"/>
            <a:r>
              <a:rPr lang="de-DE" dirty="0"/>
              <a:t>Tierpatenschaften</a:t>
            </a:r>
          </a:p>
          <a:p>
            <a:pPr lvl="1"/>
            <a:r>
              <a:rPr lang="de-DE" dirty="0"/>
              <a:t>Digitale Führungen</a:t>
            </a:r>
          </a:p>
          <a:p>
            <a:pPr lvl="1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EFA6115-2F96-BCB9-BD10-7B773A56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Gründe für den Umbau</a:t>
            </a:r>
          </a:p>
        </p:txBody>
      </p:sp>
    </p:spTree>
    <p:extLst>
      <p:ext uri="{BB962C8B-B14F-4D97-AF65-F5344CB8AC3E}">
        <p14:creationId xmlns:p14="http://schemas.microsoft.com/office/powerpoint/2010/main" val="387016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5992880" cy="2889000"/>
          </a:xfrm>
        </p:spPr>
        <p:txBody>
          <a:bodyPr/>
          <a:lstStyle/>
          <a:p>
            <a:r>
              <a:rPr lang="de-DE" dirty="0"/>
              <a:t>Zielvorstellungen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960" y="1564639"/>
            <a:ext cx="7516176" cy="4744085"/>
          </a:xfrm>
        </p:spPr>
        <p:txBody>
          <a:bodyPr/>
          <a:lstStyle/>
          <a:p>
            <a:r>
              <a:rPr lang="de-DE" dirty="0"/>
              <a:t>Zentralisierung aller Datenströme</a:t>
            </a:r>
          </a:p>
          <a:p>
            <a:r>
              <a:rPr lang="de-DE" dirty="0"/>
              <a:t>Transfer in eine digitale Form</a:t>
            </a:r>
          </a:p>
          <a:p>
            <a:r>
              <a:rPr lang="de-DE" dirty="0"/>
              <a:t>IT-gestützte Datenerfassung</a:t>
            </a:r>
          </a:p>
          <a:p>
            <a:r>
              <a:rPr lang="de-DE" dirty="0"/>
              <a:t>Datenqualität &gt; 97%</a:t>
            </a:r>
          </a:p>
          <a:p>
            <a:r>
              <a:rPr lang="de-DE" dirty="0"/>
              <a:t>Datenauswertungen und Analysen</a:t>
            </a:r>
          </a:p>
          <a:p>
            <a:pPr lvl="1"/>
            <a:r>
              <a:rPr lang="de-DE" dirty="0"/>
              <a:t>Trends</a:t>
            </a:r>
          </a:p>
          <a:p>
            <a:pPr lvl="1"/>
            <a:r>
              <a:rPr lang="de-DE" dirty="0"/>
              <a:t>Attraktivität</a:t>
            </a:r>
          </a:p>
          <a:p>
            <a:pPr lvl="1"/>
            <a:r>
              <a:rPr lang="de-DE" dirty="0"/>
              <a:t>Missstände</a:t>
            </a:r>
          </a:p>
          <a:p>
            <a:r>
              <a:rPr lang="de-DE" dirty="0"/>
              <a:t>Grundlage für Zukunftsprojekte schaffen</a:t>
            </a:r>
          </a:p>
        </p:txBody>
      </p:sp>
    </p:spTree>
    <p:extLst>
      <p:ext uri="{BB962C8B-B14F-4D97-AF65-F5344CB8AC3E}">
        <p14:creationId xmlns:p14="http://schemas.microsoft.com/office/powerpoint/2010/main" val="124356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5992880" cy="1741561"/>
          </a:xfrm>
        </p:spPr>
        <p:txBody>
          <a:bodyPr/>
          <a:lstStyle/>
          <a:p>
            <a:r>
              <a:rPr lang="de-DE" dirty="0"/>
              <a:t>Kundengespräche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93289"/>
            <a:ext cx="11101136" cy="4515435"/>
          </a:xfrm>
        </p:spPr>
        <p:txBody>
          <a:bodyPr/>
          <a:lstStyle/>
          <a:p>
            <a:r>
              <a:rPr lang="de-DE" dirty="0"/>
              <a:t>Erstgespräch 02.01.2024</a:t>
            </a:r>
          </a:p>
          <a:p>
            <a:pPr lvl="1"/>
            <a:r>
              <a:rPr lang="de-DE" dirty="0"/>
              <a:t>Anforderungskatalog erhalten</a:t>
            </a:r>
          </a:p>
          <a:p>
            <a:pPr lvl="1"/>
            <a:r>
              <a:rPr lang="de-DE" dirty="0"/>
              <a:t>Ansprechpartner Herr Teske</a:t>
            </a:r>
          </a:p>
          <a:p>
            <a:pPr lvl="1"/>
            <a:r>
              <a:rPr lang="de-DE" dirty="0"/>
              <a:t>Nachbesprechung zu Detailfragen</a:t>
            </a:r>
          </a:p>
          <a:p>
            <a:pPr lvl="1"/>
            <a:r>
              <a:rPr lang="de-DE" dirty="0"/>
              <a:t>Präsentation von Teilaspekten</a:t>
            </a:r>
          </a:p>
          <a:p>
            <a:pPr lvl="2"/>
            <a:r>
              <a:rPr lang="de-DE" dirty="0"/>
              <a:t>Konsens über Inhalte der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01849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C5966-D514-A1DF-AC1B-82EC931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652000" cy="1741561"/>
          </a:xfrm>
        </p:spPr>
        <p:txBody>
          <a:bodyPr>
            <a:normAutofit/>
          </a:bodyPr>
          <a:lstStyle/>
          <a:p>
            <a:r>
              <a:rPr lang="de-DE" dirty="0"/>
              <a:t>Kundengespräche – Best Practice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CC9BD-87AF-A3DC-9E2C-4939F26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93289"/>
            <a:ext cx="11101136" cy="4515435"/>
          </a:xfrm>
        </p:spPr>
        <p:txBody>
          <a:bodyPr/>
          <a:lstStyle/>
          <a:p>
            <a:r>
              <a:rPr lang="de-DE" dirty="0"/>
              <a:t>Erstellung eines Fragenkatalogs vor Gesprächsaufnahme</a:t>
            </a:r>
          </a:p>
          <a:p>
            <a:r>
              <a:rPr lang="de-DE" dirty="0"/>
              <a:t>Fragenstellung durch Zuständigen für jeweiligen Bereich</a:t>
            </a:r>
          </a:p>
          <a:p>
            <a:r>
              <a:rPr lang="de-DE" dirty="0"/>
              <a:t>Häufigere Meetings zur Nachbesprechung der Arbeitsabschnitte</a:t>
            </a:r>
          </a:p>
          <a:p>
            <a:r>
              <a:rPr lang="de-DE" dirty="0"/>
              <a:t>Keinen unbestätigten Interpretationsspielraum lassen</a:t>
            </a:r>
          </a:p>
        </p:txBody>
      </p:sp>
    </p:spTree>
    <p:extLst>
      <p:ext uri="{BB962C8B-B14F-4D97-AF65-F5344CB8AC3E}">
        <p14:creationId xmlns:p14="http://schemas.microsoft.com/office/powerpoint/2010/main" val="263754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F9E781-F210-DF3B-0D78-C6531C98E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94" y="456867"/>
            <a:ext cx="11160611" cy="5944265"/>
          </a:xfrm>
        </p:spPr>
      </p:pic>
    </p:spTree>
    <p:extLst>
      <p:ext uri="{BB962C8B-B14F-4D97-AF65-F5344CB8AC3E}">
        <p14:creationId xmlns:p14="http://schemas.microsoft.com/office/powerpoint/2010/main" val="164012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Reihe, Design enthält.&#10;&#10;Automatisch generierte Beschreibung">
            <a:extLst>
              <a:ext uri="{FF2B5EF4-FFF2-40B4-BE49-F238E27FC236}">
                <a16:creationId xmlns:a16="http://schemas.microsoft.com/office/drawing/2014/main" id="{E09F2FF3-F3F8-623E-E409-37E609AB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96" y="170041"/>
            <a:ext cx="7574876" cy="651791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9E5F48D-8260-0651-3FD5-67F22EFA2217}"/>
              </a:ext>
            </a:extLst>
          </p:cNvPr>
          <p:cNvSpPr txBox="1">
            <a:spLocks/>
          </p:cNvSpPr>
          <p:nvPr/>
        </p:nvSpPr>
        <p:spPr>
          <a:xfrm>
            <a:off x="211721" y="170041"/>
            <a:ext cx="3805636" cy="6517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14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E1B17A16-3694-8066-EAB8-857B39228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37" y="304490"/>
            <a:ext cx="7013230" cy="6249020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0AD906-F98B-11C3-FC1D-CC81D8387BF6}"/>
              </a:ext>
            </a:extLst>
          </p:cNvPr>
          <p:cNvSpPr txBox="1"/>
          <p:nvPr/>
        </p:nvSpPr>
        <p:spPr>
          <a:xfrm>
            <a:off x="314633" y="304490"/>
            <a:ext cx="4227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Für die Entwicklung eines geeigneten </a:t>
            </a:r>
            <a:r>
              <a:rPr lang="de-DE" dirty="0" err="1"/>
              <a:t>Frontends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Minimierung von Eingabefehlern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Erleichterte Bedienung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44923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RightStep">
      <a:dk1>
        <a:srgbClr val="000000"/>
      </a:dk1>
      <a:lt1>
        <a:srgbClr val="FFFFFF"/>
      </a:lt1>
      <a:dk2>
        <a:srgbClr val="413324"/>
      </a:dk2>
      <a:lt2>
        <a:srgbClr val="E2E8E8"/>
      </a:lt2>
      <a:accent1>
        <a:srgbClr val="C34D51"/>
      </a:accent1>
      <a:accent2>
        <a:srgbClr val="B1683B"/>
      </a:accent2>
      <a:accent3>
        <a:srgbClr val="B8A248"/>
      </a:accent3>
      <a:accent4>
        <a:srgbClr val="95AE3A"/>
      </a:accent4>
      <a:accent5>
        <a:srgbClr val="6FB447"/>
      </a:accent5>
      <a:accent6>
        <a:srgbClr val="3BB141"/>
      </a:accent6>
      <a:hlink>
        <a:srgbClr val="30918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368</Words>
  <Application>Microsoft Office PowerPoint</Application>
  <PresentationFormat>Широкоэкранный</PresentationFormat>
  <Paragraphs>90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Bell MT</vt:lpstr>
      <vt:lpstr>Calibri</vt:lpstr>
      <vt:lpstr>Symbol</vt:lpstr>
      <vt:lpstr>GlowVTI</vt:lpstr>
      <vt:lpstr>City Zoo</vt:lpstr>
      <vt:lpstr>Arbeitsteilung der Gruppe</vt:lpstr>
      <vt:lpstr>Gründe für den Umbau</vt:lpstr>
      <vt:lpstr>Zielvorstellungen</vt:lpstr>
      <vt:lpstr>Kundengespräche</vt:lpstr>
      <vt:lpstr>Kundengespräche – Best Practice</vt:lpstr>
      <vt:lpstr>Презентация PowerPoint</vt:lpstr>
      <vt:lpstr>Презентация PowerPoint</vt:lpstr>
      <vt:lpstr>Презентация PowerPoint</vt:lpstr>
      <vt:lpstr>Datenbank Prototyp</vt:lpstr>
      <vt:lpstr>Data Dictionary</vt:lpstr>
      <vt:lpstr>Datawarehouse Model –  Data Vault</vt:lpstr>
      <vt:lpstr>Презентация PowerPoint</vt:lpstr>
      <vt:lpstr>IT Infrastruktur– Data Vault</vt:lpstr>
      <vt:lpstr>Software und Tools</vt:lpstr>
      <vt:lpstr>Dataquality Konzept</vt:lpstr>
      <vt:lpstr>Dataquality Konzept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 Pirmasens</dc:title>
  <dc:creator>Mitja Bartsch</dc:creator>
  <cp:lastModifiedBy>Dietmar Steinle</cp:lastModifiedBy>
  <cp:revision>9</cp:revision>
  <dcterms:created xsi:type="dcterms:W3CDTF">2024-01-04T19:16:36Z</dcterms:created>
  <dcterms:modified xsi:type="dcterms:W3CDTF">2024-12-03T16:09:08Z</dcterms:modified>
</cp:coreProperties>
</file>